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9" r:id="rId6"/>
    <p:sldId id="257" r:id="rId7"/>
    <p:sldId id="258" r:id="rId8"/>
    <p:sldId id="261" r:id="rId9"/>
    <p:sldId id="262" r:id="rId10"/>
    <p:sldId id="260" r:id="rId11"/>
    <p:sldId id="263" r:id="rId12"/>
    <p:sldId id="264" r:id="rId13"/>
    <p:sldId id="269" r:id="rId14"/>
    <p:sldId id="270" r:id="rId15"/>
    <p:sldId id="266" r:id="rId16"/>
    <p:sldId id="267" r:id="rId17"/>
    <p:sldId id="271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29F84"/>
    <a:srgbClr val="E6D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58226-E287-4E9F-B7DD-BB939BA0A9AE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E8B1B-3317-4D93-A6BF-276147325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891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E8B1B-3317-4D93-A6BF-27614732503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64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2E8F-817A-FF7C-62B8-E1FF71262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9C6420-01CF-855A-2E8F-BF4A6E563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A1BBB-F0C0-3173-FE29-9545A8576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7722-B687-4BC7-ACD4-6924428F1C02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1B2AE-A3FF-91E1-32FF-4E174384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6F39C6-D80A-8FC0-3032-736655EF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37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17B28-7BA9-E1F9-5314-A8F1B9DE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EC369D-7F09-7476-35D2-3D48841EA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C5D9F9-F0EE-827E-3304-409445F4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ECB96-6586-4A76-B2B2-A110757A907F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0E920A-5CC9-8FAA-38E2-CEF0603E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443AC2-0C5A-70DD-17A6-60B1600A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63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0E5827-034F-F625-6DEA-90DBED126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C2519F-5D1D-AF63-1516-9601C530A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300DD2-6C4C-4A9D-2F85-C5E615968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F571-EA0D-4A52-B76B-FC0E6AAE61B0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C8C778-5DB0-7E64-2D91-8C93843B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1BCE3-D3AD-58B3-F800-D29640C4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63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55DCB-B22F-F851-41E9-6FB491D9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E504B-6F23-9BA7-A4C6-300EFF91E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7F135-456A-C6EF-CD81-7B576DF1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CDF0-1654-4433-B006-0556AE437D12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D97DF7-CCD3-E68A-5A53-F8A0A1F59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4C13B-4195-0C0A-54CC-99512769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26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3AC5F-AB74-4C2F-B5D5-54C07D8F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9F6855-A4B2-23B3-B54B-4E278B887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4D5F3-56DB-E75D-FCC0-5058F41F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2C22-33C0-4B74-8D10-935468A9E538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C0F5B5-7734-3D70-593C-5F4BAAEF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07F15-93CC-FBF0-055C-A69972F1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89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030C6-5CE9-1DFC-1E91-8E76B2C5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89F00-F2DA-0C09-008F-C2B7EF477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67C084-35E1-D96A-4157-A53A279B9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86180E-2202-85C3-305C-01B97CBF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CBF1-D3F2-4E1D-B6B6-4F63525F9E4E}" type="datetime1">
              <a:rPr lang="en-GB" smtClean="0"/>
              <a:t>07/12/2024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00317B-F81B-D766-B663-87888A92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E9B778-2C58-101D-0346-AD56D289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1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3531B-FE74-BC69-993B-A95637A7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49DC81-ECBC-9A90-0C67-9A6819B49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AC1A36-F944-544E-06E7-7B4BF4C0F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3CF3B3-3EFA-EFBD-2A1C-E4E87B353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7EA3F4-E1AC-45C4-95F9-D4F63F215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49AFA9-838A-9CB2-6219-75B25267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D3ED-9D9C-424E-AA22-49BC097B9803}" type="datetime1">
              <a:rPr lang="en-GB" smtClean="0"/>
              <a:t>07/12/2024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C88403-684B-9291-9137-121A6D4A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28D5EB-A525-5F82-1059-AE510B0A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00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5BC28-AE23-729C-0A79-F9A0F3CE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44DEC3-657F-534A-966C-CB3D5A9C3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1036-C5C3-4D4E-9328-F6CE9BBCF1AF}" type="datetime1">
              <a:rPr lang="en-GB" smtClean="0"/>
              <a:t>07/12/2024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EA3409-E01E-E94C-90E7-DFB67034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4FF51-6AB8-D0E5-85F0-35EC98AD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48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84014C-455B-3EC3-8166-C67B8E745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9BE-7A87-4008-92C5-A9878C93FCDE}" type="datetime1">
              <a:rPr lang="en-GB" smtClean="0"/>
              <a:t>07/12/2024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062A39-C4C7-E1D3-1BA7-4BFD13C2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768AE1-7484-01E7-2788-37B80EA8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98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51A0B-71F1-6960-659B-64213DD6D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B82A4-F3F5-783E-80E4-5FA4EF6BA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3ABAFD-208F-5973-4AAC-3D1A3DB1A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EF5BF2-E7A5-787B-909F-9DCF6180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193F-02CE-492E-B842-4DE674D86021}" type="datetime1">
              <a:rPr lang="en-GB" smtClean="0"/>
              <a:t>07/12/2024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45926-7CA4-CEAA-6C1C-D5F850BE0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3C3CAA-8DE0-18A2-A80C-D85BC345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58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71562-F7E0-F2AF-0C46-8EC43474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FB6A81-D809-D44B-CCD4-E8DDE0E3F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91486A-70C5-E249-817E-48A46E14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D0CA22-6CEC-762C-810F-FAAB09906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F327-81D7-4C61-8761-0242595B3F6A}" type="datetime1">
              <a:rPr lang="en-GB" smtClean="0"/>
              <a:t>07/12/2024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A2E61F-8A34-D3C9-2C50-98D88ADF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6841C-6F7C-8FC6-06A3-95AB3DE9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93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BA174F-20BD-3E82-D941-380B3BF8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B26479-637B-87FE-E8EE-2D2F3F0C4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4848A3-BDD5-4B36-7C60-B94E2B4DA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5732E5-3286-44F7-893B-A3825565FDDC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48133A-3D71-9130-7047-790239FDA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2C6EA9-1C7B-2CA3-A187-556885E81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65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jpeg"/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2.jpeg"/><Relationship Id="rId4" Type="http://schemas.openxmlformats.org/officeDocument/2006/relationships/image" Target="../media/image28.svg"/><Relationship Id="rId9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8.svg"/><Relationship Id="rId9" Type="http://schemas.openxmlformats.org/officeDocument/2006/relationships/image" Target="../media/image36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7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8.svg"/><Relationship Id="rId10" Type="http://schemas.openxmlformats.org/officeDocument/2006/relationships/image" Target="../media/image40.jpeg"/><Relationship Id="rId4" Type="http://schemas.openxmlformats.org/officeDocument/2006/relationships/image" Target="../media/image27.png"/><Relationship Id="rId9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15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在盒子里&#10;&#10;中度可信度描述已自动生成">
            <a:extLst>
              <a:ext uri="{FF2B5EF4-FFF2-40B4-BE49-F238E27FC236}">
                <a16:creationId xmlns:a16="http://schemas.microsoft.com/office/drawing/2014/main" id="{40C1DB5C-441A-E886-FBCA-E2F9F1ABF8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432"/>
          <a:stretch/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839D082A-E3C5-F81D-6D95-B056C2041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5852" y="779604"/>
            <a:ext cx="1278573" cy="443740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CC94D81F-F8C7-6F52-AF00-A598BF2B0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7725" y="5421103"/>
            <a:ext cx="1454825" cy="150499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AF501D53-8C12-35AC-BC84-F564BCB51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7725" y="5694739"/>
            <a:ext cx="1454825" cy="142138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85F70F8F-F1C4-D7A9-4043-C2F8F70BA1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9541" y="2994991"/>
            <a:ext cx="267306" cy="22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A9701E-49B2-7778-73FD-F618D7A2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10</a:t>
            </a:fld>
            <a:endParaRPr lang="en-GB"/>
          </a:p>
        </p:txBody>
      </p:sp>
      <p:pic>
        <p:nvPicPr>
          <p:cNvPr id="5" name="mmexport1733546300083">
            <a:hlinkClick r:id="" action="ppaction://media"/>
            <a:extLst>
              <a:ext uri="{FF2B5EF4-FFF2-40B4-BE49-F238E27FC236}">
                <a16:creationId xmlns:a16="http://schemas.microsoft.com/office/drawing/2014/main" id="{BDB33EC7-5EC6-B47C-98EE-52BEC68088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2" end="25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3857625" cy="685800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57E72A9D-C900-FE8F-5939-AF91B0F48197}"/>
              </a:ext>
            </a:extLst>
          </p:cNvPr>
          <p:cNvGrpSpPr/>
          <p:nvPr/>
        </p:nvGrpSpPr>
        <p:grpSpPr>
          <a:xfrm>
            <a:off x="4179676" y="449762"/>
            <a:ext cx="7723174" cy="2874488"/>
            <a:chOff x="4074693" y="186070"/>
            <a:chExt cx="8456000" cy="3147239"/>
          </a:xfrm>
        </p:grpSpPr>
        <p:pic>
          <p:nvPicPr>
            <p:cNvPr id="23" name="图片 22" descr="图片包含 电子, 电路, 游戏机, 键盘&#10;&#10;描述已自动生成">
              <a:extLst>
                <a:ext uri="{FF2B5EF4-FFF2-40B4-BE49-F238E27FC236}">
                  <a16:creationId xmlns:a16="http://schemas.microsoft.com/office/drawing/2014/main" id="{6C4F997E-62B9-EBE7-B77F-35BF440B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4693" y="186070"/>
              <a:ext cx="4196315" cy="3147236"/>
            </a:xfrm>
            <a:prstGeom prst="rect">
              <a:avLst/>
            </a:prstGeom>
          </p:spPr>
        </p:pic>
        <p:pic>
          <p:nvPicPr>
            <p:cNvPr id="27" name="图片 26" descr="图片包含 游戏机, 电路, 电子, 发动机&#10;&#10;描述已自动生成">
              <a:extLst>
                <a:ext uri="{FF2B5EF4-FFF2-40B4-BE49-F238E27FC236}">
                  <a16:creationId xmlns:a16="http://schemas.microsoft.com/office/drawing/2014/main" id="{4AF28E7C-4973-1255-CEE1-F7DEACA1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58914" y="-338469"/>
              <a:ext cx="3147239" cy="4196318"/>
            </a:xfrm>
            <a:prstGeom prst="rect">
              <a:avLst/>
            </a:prstGeom>
          </p:spPr>
        </p:pic>
      </p:grpSp>
      <p:pic>
        <p:nvPicPr>
          <p:cNvPr id="30" name="图片 29" descr="手上拿着纸&#10;&#10;中度可信度描述已自动生成">
            <a:extLst>
              <a:ext uri="{FF2B5EF4-FFF2-40B4-BE49-F238E27FC236}">
                <a16:creationId xmlns:a16="http://schemas.microsoft.com/office/drawing/2014/main" id="{E2ED15CF-0097-56F6-3D6D-9CAF666CD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6" t="6288" r="14764" b="957"/>
          <a:stretch/>
        </p:blipFill>
        <p:spPr>
          <a:xfrm rot="5400000">
            <a:off x="8549278" y="2949919"/>
            <a:ext cx="2874487" cy="383264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9CE6698-D229-E06B-F837-1FAEC1A916EB}"/>
              </a:ext>
            </a:extLst>
          </p:cNvPr>
          <p:cNvSpPr txBox="1"/>
          <p:nvPr/>
        </p:nvSpPr>
        <p:spPr>
          <a:xfrm>
            <a:off x="4109484" y="11697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編程燈帶和馬達</a:t>
            </a:r>
            <a:endParaRPr lang="LID4096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F7BE0E0-0E68-DAFC-48D9-026DE75A7084}"/>
              </a:ext>
            </a:extLst>
          </p:cNvPr>
          <p:cNvSpPr txBox="1"/>
          <p:nvPr/>
        </p:nvSpPr>
        <p:spPr>
          <a:xfrm>
            <a:off x="8070197" y="11697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整理線路和支架</a:t>
            </a:r>
            <a:endParaRPr lang="LID4096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C12F55E-7CFD-696A-0277-AB76D9BD8FA3}"/>
              </a:ext>
            </a:extLst>
          </p:cNvPr>
          <p:cNvSpPr txBox="1"/>
          <p:nvPr/>
        </p:nvSpPr>
        <p:spPr>
          <a:xfrm>
            <a:off x="4121801" y="6303487"/>
            <a:ext cx="2999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更新中國數字和阿拉伯數字 方便大眾閱讀</a:t>
            </a:r>
            <a:endParaRPr lang="LID4096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 descr="图片包含 游戏机, 电子, 电路&#10;&#10;描述已自动生成">
            <a:extLst>
              <a:ext uri="{FF2B5EF4-FFF2-40B4-BE49-F238E27FC236}">
                <a16:creationId xmlns:a16="http://schemas.microsoft.com/office/drawing/2014/main" id="{C1907C97-C94F-21F9-8354-B610DC5E5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/>
          <a:stretch/>
        </p:blipFill>
        <p:spPr>
          <a:xfrm>
            <a:off x="4179674" y="3416309"/>
            <a:ext cx="3832650" cy="288814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4E6ED3F-367B-093C-0F75-CE2FD6166BE5}"/>
              </a:ext>
            </a:extLst>
          </p:cNvPr>
          <p:cNvSpPr txBox="1"/>
          <p:nvPr/>
        </p:nvSpPr>
        <p:spPr>
          <a:xfrm>
            <a:off x="7179213" y="6303487"/>
            <a:ext cx="1614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多材料打印 亮燈效果</a:t>
            </a:r>
            <a:endParaRPr lang="LID4096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91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29725-EE4D-92A1-4F78-FE6F0305E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05A510-6654-BB43-B9D1-1D089CA9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11</a:t>
            </a:fld>
            <a:endParaRPr lang="en-GB"/>
          </a:p>
        </p:txBody>
      </p:sp>
      <p:pic>
        <p:nvPicPr>
          <p:cNvPr id="2" name="ee31d43147c2987438a770dd4d04e57b">
            <a:hlinkClick r:id="" action="ppaction://media"/>
            <a:extLst>
              <a:ext uri="{FF2B5EF4-FFF2-40B4-BE49-F238E27FC236}">
                <a16:creationId xmlns:a16="http://schemas.microsoft.com/office/drawing/2014/main" id="{4F50C0B6-2DEE-F575-D527-0001CAE9D7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06DFAF-F36C-E6ED-CF50-A7C826C4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12</a:t>
            </a:fld>
            <a:endParaRPr lang="en-GB"/>
          </a:p>
        </p:txBody>
      </p:sp>
      <p:pic>
        <p:nvPicPr>
          <p:cNvPr id="5" name="petal_20241204_135408">
            <a:hlinkClick r:id="" action="ppaction://media"/>
            <a:extLst>
              <a:ext uri="{FF2B5EF4-FFF2-40B4-BE49-F238E27FC236}">
                <a16:creationId xmlns:a16="http://schemas.microsoft.com/office/drawing/2014/main" id="{B0441F16-C739-6F5D-DC3A-B7F1613956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mexport1733546296242">
            <a:hlinkClick r:id="" action="ppaction://media"/>
            <a:extLst>
              <a:ext uri="{FF2B5EF4-FFF2-40B4-BE49-F238E27FC236}">
                <a16:creationId xmlns:a16="http://schemas.microsoft.com/office/drawing/2014/main" id="{322C13F6-4FC5-AF3E-A33A-3ED6F18930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8" cy="68580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F17299-EF6E-CA15-3CCE-5943F541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2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EBC60-50FA-3D6C-489D-4743423B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在盒子里&#10;&#10;中度可信度描述已自动生成">
            <a:extLst>
              <a:ext uri="{FF2B5EF4-FFF2-40B4-BE49-F238E27FC236}">
                <a16:creationId xmlns:a16="http://schemas.microsoft.com/office/drawing/2014/main" id="{A4DB9976-BAF7-7DE0-CBCC-370BB9DDC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432"/>
          <a:stretch/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A5EF5F40-E794-E381-4D20-1B133B16C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5852" y="779604"/>
            <a:ext cx="1278573" cy="443740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F1470B3B-E3B4-8E2F-D1A8-07562CFED9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7725" y="5421103"/>
            <a:ext cx="1454825" cy="150499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B81F940-1DAD-1A85-E1F8-4203B37AB0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7725" y="5694739"/>
            <a:ext cx="1454825" cy="142138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C7CFC280-B6AF-ADA2-9070-42C3B20BA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9541" y="2994991"/>
            <a:ext cx="267306" cy="22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7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3CC7E4-0CAC-CD5C-88D8-7BA44219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15</a:t>
            </a:fld>
            <a:endParaRPr lang="en-GB" dirty="0"/>
          </a:p>
        </p:txBody>
      </p:sp>
      <p:pic>
        <p:nvPicPr>
          <p:cNvPr id="5" name="petal_20241204_090604">
            <a:hlinkClick r:id="" action="ppaction://media"/>
            <a:extLst>
              <a:ext uri="{FF2B5EF4-FFF2-40B4-BE49-F238E27FC236}">
                <a16:creationId xmlns:a16="http://schemas.microsoft.com/office/drawing/2014/main" id="{899C20D7-9F44-ACD3-3A34-A3B7D8DAD7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BDD315-B909-B9D3-26CC-357F7CCEF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95982B-BE32-9795-F965-96130B0338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91947" cy="2790992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D089167-1A69-3F54-467E-DF74005C9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070677"/>
              </p:ext>
            </p:extLst>
          </p:nvPr>
        </p:nvGraphicFramePr>
        <p:xfrm>
          <a:off x="5334000" y="1793176"/>
          <a:ext cx="5048250" cy="2253679"/>
        </p:xfrm>
        <a:graphic>
          <a:graphicData uri="http://schemas.openxmlformats.org/drawingml/2006/table">
            <a:tbl>
              <a:tblPr/>
              <a:tblGrid>
                <a:gridCol w="504825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200" b="0" i="0" kern="1200" spc="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背景</a:t>
                      </a:r>
                      <a:r>
                        <a:rPr lang="zh-TW" altLang="en-US" sz="1200" b="0" i="0" kern="1200" spc="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与</a:t>
                      </a:r>
                      <a:r>
                        <a:rPr lang="zh-CN" altLang="en-US" sz="1200" b="0" i="0" kern="1200" spc="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意义</a:t>
                      </a:r>
                      <a:endParaRPr lang="en-GB" altLang="zh-CN" sz="1200" b="0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endParaRPr lang="en-GB" altLang="zh-CN" sz="1200" b="0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将 文化传承 带入 日常生活</a:t>
                      </a:r>
                      <a:endParaRPr lang="en-GB" altLang="zh-TW" sz="12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透</a:t>
                      </a: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过结合当代文创元素融合生活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，设计与科技结合可以使传统工艺吸引更多大眾關注与了解</a:t>
                      </a:r>
                      <a:endParaRPr lang="zh-CN" altLang="en-US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endParaRPr lang="en-GB" altLang="zh-CN" sz="1200" b="0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创新 结合 传统工艺</a:t>
                      </a:r>
                      <a:endParaRPr lang="en-GB" altLang="zh-CN" sz="12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活字印刷作为非物质文化遗产，结合</a:t>
                      </a:r>
                      <a:r>
                        <a:rPr lang="en-US" altLang="zh-CN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3D</a:t>
                      </a: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打印和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装置艺术</a:t>
                      </a: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，在实现创新的同时，有助于保护和传承传统工艺</a:t>
                      </a:r>
                      <a:endParaRPr lang="en-GB" altLang="zh-CN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52F5C07F-5859-209A-5BBC-3D48DF013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431B7AB-239B-0155-3F8D-15A5E181A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258496"/>
              </p:ext>
            </p:extLst>
          </p:nvPr>
        </p:nvGraphicFramePr>
        <p:xfrm>
          <a:off x="5334000" y="4301707"/>
          <a:ext cx="4991947" cy="1522159"/>
        </p:xfrm>
        <a:graphic>
          <a:graphicData uri="http://schemas.openxmlformats.org/drawingml/2006/table">
            <a:tbl>
              <a:tblPr/>
              <a:tblGrid>
                <a:gridCol w="4991947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200" b="0" i="0" kern="1200" spc="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目标与内容</a:t>
                      </a:r>
                      <a:endParaRPr lang="en-GB" altLang="zh-TW" sz="1200" b="0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endParaRPr lang="en-GB" altLang="zh-TW" sz="1200" b="1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活字 ＋时钟</a:t>
                      </a:r>
                      <a:r>
                        <a:rPr lang="en-GB" altLang="zh-TW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＋灯饰</a:t>
                      </a:r>
                      <a:endParaRPr lang="en-GB" altLang="zh-TW" sz="12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启发自活字印刷术与</a:t>
                      </a:r>
                      <a:r>
                        <a:rPr lang="en-GB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2008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年北京奥运开幕式的活字升降动态，而时间则成为文字内容，包括「零、壹、貳、叄、肆、伍、陸、柒、捌、玖、拾」和「时、分」</a:t>
                      </a:r>
                      <a:r>
                        <a:rPr lang="en-GB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; 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配合灯光和可活动字块的升降，提升时间的可读性</a:t>
                      </a:r>
                      <a:endParaRPr lang="en-GB" altLang="zh-TW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30FDE518-2596-2515-ACC4-C7F41562F7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5" y="2790992"/>
            <a:ext cx="4991947" cy="280797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D9C5BFE-2373-34C3-E21C-BA6E7744941B}"/>
              </a:ext>
            </a:extLst>
          </p:cNvPr>
          <p:cNvSpPr txBox="1"/>
          <p:nvPr/>
        </p:nvSpPr>
        <p:spPr>
          <a:xfrm>
            <a:off x="1763538" y="5598962"/>
            <a:ext cx="322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i="0">
                <a:solidFill>
                  <a:schemeClr val="bg2">
                    <a:lumMod val="50000"/>
                  </a:schemeClr>
                </a:solidFill>
                <a:effectLst/>
              </a:rPr>
              <a:t>1. </a:t>
            </a:r>
            <a:r>
              <a:rPr lang="en-GB" sz="900" i="0">
                <a:solidFill>
                  <a:schemeClr val="bg2">
                    <a:lumMod val="50000"/>
                  </a:schemeClr>
                </a:solidFill>
                <a:effectLst/>
              </a:rPr>
              <a:t>Opening Ceremony - Beijing 2008 Summer Olympic Games</a:t>
            </a:r>
          </a:p>
          <a:p>
            <a:pPr algn="r"/>
            <a:r>
              <a:rPr lang="en-US" altLang="zh-CN" sz="900" i="0">
                <a:solidFill>
                  <a:schemeClr val="bg2">
                    <a:lumMod val="50000"/>
                  </a:schemeClr>
                </a:solidFill>
                <a:effectLst/>
              </a:rPr>
              <a:t>2. [</a:t>
            </a:r>
            <a:r>
              <a:rPr lang="zh-CN" altLang="en-US" sz="900" i="0">
                <a:solidFill>
                  <a:schemeClr val="bg2">
                    <a:lumMod val="50000"/>
                  </a:schemeClr>
                </a:solidFill>
                <a:effectLst/>
              </a:rPr>
              <a:t>传承第二季</a:t>
            </a:r>
            <a:r>
              <a:rPr lang="en-US" altLang="zh-CN" sz="900" i="0">
                <a:solidFill>
                  <a:schemeClr val="bg2">
                    <a:lumMod val="50000"/>
                  </a:schemeClr>
                </a:solidFill>
                <a:effectLst/>
              </a:rPr>
              <a:t>] </a:t>
            </a:r>
            <a:r>
              <a:rPr lang="zh-CN" altLang="en-US" sz="900" i="0">
                <a:solidFill>
                  <a:schemeClr val="bg2">
                    <a:lumMod val="50000"/>
                  </a:schemeClr>
                </a:solidFill>
                <a:effectLst/>
              </a:rPr>
              <a:t>木活字印刷术 </a:t>
            </a:r>
            <a:r>
              <a:rPr lang="en-US" altLang="zh-CN" sz="900" i="0">
                <a:solidFill>
                  <a:schemeClr val="bg2">
                    <a:lumMod val="50000"/>
                  </a:schemeClr>
                </a:solidFill>
                <a:effectLst/>
              </a:rPr>
              <a:t>| CCTV</a:t>
            </a:r>
            <a:r>
              <a:rPr lang="zh-CN" altLang="en-US" sz="900" i="0">
                <a:solidFill>
                  <a:schemeClr val="bg2">
                    <a:lumMod val="50000"/>
                  </a:schemeClr>
                </a:solidFill>
                <a:effectLst/>
              </a:rPr>
              <a:t>中文国际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CDB1D291-6E6C-F5AF-59CE-2CA6A504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437733"/>
            <a:ext cx="5048250" cy="619125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D08CB8BD-C4DC-DBC8-7562-546AD279B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CC426039-67B6-911C-6B54-19AED888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2157" y="118011"/>
            <a:ext cx="407504" cy="365125"/>
          </a:xfrm>
        </p:spPr>
        <p:txBody>
          <a:bodyPr/>
          <a:lstStyle/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t>2</a:t>
            </a:fld>
            <a:endParaRPr lang="en-GB" sz="900">
              <a:solidFill>
                <a:srgbClr val="C29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C1756ABD-2580-FCC4-F89F-CA9FDF8D6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8348"/>
            <a:ext cx="6962705" cy="3916522"/>
          </a:xfrm>
          <a:prstGeom prst="rect">
            <a:avLst/>
          </a:prstGeom>
        </p:spPr>
      </p:pic>
      <p:pic>
        <p:nvPicPr>
          <p:cNvPr id="13" name="图片 12" descr="墙上挂着一幅画&#10;&#10;中度可信度描述已自动生成">
            <a:extLst>
              <a:ext uri="{FF2B5EF4-FFF2-40B4-BE49-F238E27FC236}">
                <a16:creationId xmlns:a16="http://schemas.microsoft.com/office/drawing/2014/main" id="{8A153364-1829-64FF-3FDF-B885B057FF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228003" y="1358348"/>
            <a:ext cx="6963997" cy="3916522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57B5EB49-A962-789B-33AA-296B133A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0831" y="545731"/>
            <a:ext cx="4298340" cy="378569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ACF77E-D4DD-324A-2C88-DD40F8B69B8B}"/>
              </a:ext>
            </a:extLst>
          </p:cNvPr>
          <p:cNvCxnSpPr>
            <a:cxnSpLocks/>
          </p:cNvCxnSpPr>
          <p:nvPr/>
        </p:nvCxnSpPr>
        <p:spPr>
          <a:xfrm>
            <a:off x="3603271" y="704243"/>
            <a:ext cx="285171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  <a:gs pos="55000">
                  <a:schemeClr val="bg1"/>
                </a:gs>
              </a:gsLst>
              <a:lin ang="5400000" scaled="1"/>
            </a:gradFill>
            <a:prstDash val="sysDot"/>
            <a:tailEnd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形 26">
            <a:extLst>
              <a:ext uri="{FF2B5EF4-FFF2-40B4-BE49-F238E27FC236}">
                <a16:creationId xmlns:a16="http://schemas.microsoft.com/office/drawing/2014/main" id="{6C046325-21A3-53CF-92A9-5C3F8D5B0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670" y="445638"/>
            <a:ext cx="2413791" cy="804597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9DD222B4-1362-6368-75BA-BEE520DC03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sp>
        <p:nvSpPr>
          <p:cNvPr id="31" name="灯片编号占位符 24">
            <a:extLst>
              <a:ext uri="{FF2B5EF4-FFF2-40B4-BE49-F238E27FC236}">
                <a16:creationId xmlns:a16="http://schemas.microsoft.com/office/drawing/2014/main" id="{346D5785-6D7B-0E17-AD37-6E52A2FBE606}"/>
              </a:ext>
            </a:extLst>
          </p:cNvPr>
          <p:cNvSpPr txBox="1">
            <a:spLocks/>
          </p:cNvSpPr>
          <p:nvPr/>
        </p:nvSpPr>
        <p:spPr>
          <a:xfrm>
            <a:off x="11622157" y="118011"/>
            <a:ext cx="407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pPr/>
              <a:t>3</a:t>
            </a:fld>
            <a:endParaRPr lang="en-GB" sz="900">
              <a:solidFill>
                <a:srgbClr val="C29F8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B0FBF5-EBAD-19F5-0070-8AEA09205E4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70" y="5327372"/>
            <a:ext cx="2011496" cy="14246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C78694-95C5-2E49-DA37-99C5B394831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71" y="5423214"/>
            <a:ext cx="1688892" cy="12329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03F94-4D79-1346-D131-1B433B9BDCE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746" y="5800100"/>
            <a:ext cx="1688893" cy="456458"/>
          </a:xfrm>
          <a:prstGeom prst="rect">
            <a:avLst/>
          </a:prstGeom>
        </p:spPr>
      </p:pic>
      <p:pic>
        <p:nvPicPr>
          <p:cNvPr id="1026" name="Picture 2" descr="SG 90 Tower Pro Micro Servo Motor">
            <a:extLst>
              <a:ext uri="{FF2B5EF4-FFF2-40B4-BE49-F238E27FC236}">
                <a16:creationId xmlns:a16="http://schemas.microsoft.com/office/drawing/2014/main" id="{FC768DC7-9C54-5826-C3A6-79D81306C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2764" y="5417645"/>
            <a:ext cx="989942" cy="10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4BC1084-6731-F5A2-6952-E5C8D7B69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2633"/>
              </p:ext>
            </p:extLst>
          </p:nvPr>
        </p:nvGraphicFramePr>
        <p:xfrm>
          <a:off x="7522603" y="5625094"/>
          <a:ext cx="3801380" cy="607759"/>
        </p:xfrm>
        <a:graphic>
          <a:graphicData uri="http://schemas.openxmlformats.org/drawingml/2006/table">
            <a:tbl>
              <a:tblPr/>
              <a:tblGrid>
                <a:gridCol w="380138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配合电子元件与开发板，利用</a:t>
                      </a:r>
                      <a:r>
                        <a:rPr lang="en-GB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en-US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打印并组装设计零件，组成活字时钟</a:t>
                      </a:r>
                      <a:r>
                        <a:rPr lang="en-US" altLang="zh-TW" sz="1200" b="0" i="0" kern="120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Movaclock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。</a:t>
                      </a:r>
                      <a:endParaRPr lang="en-GB" altLang="zh-TW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3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37D22-A5CB-B396-38C7-071ACE28A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桌子, 盒子, 食物, 游戏机&#10;&#10;描述已自动生成">
            <a:extLst>
              <a:ext uri="{FF2B5EF4-FFF2-40B4-BE49-F238E27FC236}">
                <a16:creationId xmlns:a16="http://schemas.microsoft.com/office/drawing/2014/main" id="{EDAB673D-2B75-3271-3D05-2C22A1CF05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357" y="2937870"/>
            <a:ext cx="6969119" cy="3920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F9643C0-FC93-0A58-A5C4-64149F01F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52849"/>
              </p:ext>
            </p:extLst>
          </p:nvPr>
        </p:nvGraphicFramePr>
        <p:xfrm>
          <a:off x="629499" y="789651"/>
          <a:ext cx="519430" cy="365760"/>
        </p:xfrm>
        <a:graphic>
          <a:graphicData uri="http://schemas.openxmlformats.org/drawingml/2006/table">
            <a:tbl>
              <a:tblPr/>
              <a:tblGrid>
                <a:gridCol w="51943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28" name="图形 27">
            <a:extLst>
              <a:ext uri="{FF2B5EF4-FFF2-40B4-BE49-F238E27FC236}">
                <a16:creationId xmlns:a16="http://schemas.microsoft.com/office/drawing/2014/main" id="{D2E89ADB-56D0-11A2-E5DA-48D12F547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670" y="445638"/>
            <a:ext cx="5872608" cy="470986"/>
          </a:xfrm>
          <a:prstGeom prst="rect">
            <a:avLst/>
          </a:prstGeom>
        </p:spPr>
      </p:pic>
      <p:sp>
        <p:nvSpPr>
          <p:cNvPr id="18" name="灯片编号占位符 24">
            <a:extLst>
              <a:ext uri="{FF2B5EF4-FFF2-40B4-BE49-F238E27FC236}">
                <a16:creationId xmlns:a16="http://schemas.microsoft.com/office/drawing/2014/main" id="{3F78D52B-68E7-81E7-38BE-5B29CCC3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2157" y="118011"/>
            <a:ext cx="407504" cy="365125"/>
          </a:xfrm>
        </p:spPr>
        <p:txBody>
          <a:bodyPr/>
          <a:lstStyle/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t>4</a:t>
            </a:fld>
            <a:endParaRPr lang="en-GB" sz="900">
              <a:solidFill>
                <a:srgbClr val="C29F84"/>
              </a:solidFill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D565585-A9C2-CA10-9690-A7E83C7D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pic>
        <p:nvPicPr>
          <p:cNvPr id="30" name="图片 29" descr="工程绘图&#10;&#10;描述已自动生成">
            <a:extLst>
              <a:ext uri="{FF2B5EF4-FFF2-40B4-BE49-F238E27FC236}">
                <a16:creationId xmlns:a16="http://schemas.microsoft.com/office/drawing/2014/main" id="{29010657-0C73-FEE3-350A-D30D846B9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480" y="870241"/>
            <a:ext cx="4363677" cy="357146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F126DFD-D9F7-A687-7001-18E230642C73}"/>
              </a:ext>
            </a:extLst>
          </p:cNvPr>
          <p:cNvCxnSpPr>
            <a:cxnSpLocks/>
          </p:cNvCxnSpPr>
          <p:nvPr/>
        </p:nvCxnSpPr>
        <p:spPr>
          <a:xfrm>
            <a:off x="6420677" y="686401"/>
            <a:ext cx="153956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  <a:gs pos="55000">
                  <a:schemeClr val="bg1"/>
                </a:gs>
              </a:gsLst>
              <a:lin ang="5400000" scaled="1"/>
            </a:gradFill>
            <a:prstDash val="sysDot"/>
            <a:tailEnd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20B4D06-4BCF-8F3E-F6C6-D0CC47E5083A}"/>
              </a:ext>
            </a:extLst>
          </p:cNvPr>
          <p:cNvGrpSpPr/>
          <p:nvPr/>
        </p:nvGrpSpPr>
        <p:grpSpPr>
          <a:xfrm>
            <a:off x="7089328" y="1078565"/>
            <a:ext cx="3790673" cy="1577407"/>
            <a:chOff x="243273" y="4338297"/>
            <a:chExt cx="4052666" cy="1686429"/>
          </a:xfrm>
        </p:grpSpPr>
        <p:pic>
          <p:nvPicPr>
            <p:cNvPr id="10" name="图片 9" descr="桌子上的电脑主机&#10;&#10;中度可信度描述已自动生成">
              <a:extLst>
                <a:ext uri="{FF2B5EF4-FFF2-40B4-BE49-F238E27FC236}">
                  <a16:creationId xmlns:a16="http://schemas.microsoft.com/office/drawing/2014/main" id="{8E9ED583-78A7-3E6B-1839-AE438F43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273" y="4338297"/>
              <a:ext cx="1391473" cy="1686427"/>
            </a:xfrm>
            <a:prstGeom prst="rect">
              <a:avLst/>
            </a:prstGeom>
          </p:spPr>
        </p:pic>
        <p:pic>
          <p:nvPicPr>
            <p:cNvPr id="13" name="图片 12" descr="电脑主机在桌子上&#10;&#10;中度可信度描述已自动生成">
              <a:extLst>
                <a:ext uri="{FF2B5EF4-FFF2-40B4-BE49-F238E27FC236}">
                  <a16:creationId xmlns:a16="http://schemas.microsoft.com/office/drawing/2014/main" id="{4AEF1692-7CC0-8D9F-C8E3-1CB508032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4747" y="4338300"/>
              <a:ext cx="1362037" cy="1686426"/>
            </a:xfrm>
            <a:prstGeom prst="rect">
              <a:avLst/>
            </a:prstGeom>
          </p:spPr>
        </p:pic>
        <p:pic>
          <p:nvPicPr>
            <p:cNvPr id="15" name="图片 14" descr="桌子上的电脑主机&#10;&#10;中度可信度描述已自动生成">
              <a:extLst>
                <a:ext uri="{FF2B5EF4-FFF2-40B4-BE49-F238E27FC236}">
                  <a16:creationId xmlns:a16="http://schemas.microsoft.com/office/drawing/2014/main" id="{FCC8AD10-A4A2-FF67-9E67-0D402C6E2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96785" y="4338300"/>
              <a:ext cx="1299154" cy="1686425"/>
            </a:xfrm>
            <a:prstGeom prst="rect">
              <a:avLst/>
            </a:prstGeom>
          </p:spPr>
        </p:pic>
      </p:grp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DBC86B7B-E8E6-AF42-9F55-49FB1B876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987425"/>
              </p:ext>
            </p:extLst>
          </p:nvPr>
        </p:nvGraphicFramePr>
        <p:xfrm>
          <a:off x="378598" y="3648137"/>
          <a:ext cx="5048250" cy="274320"/>
        </p:xfrm>
        <a:graphic>
          <a:graphicData uri="http://schemas.openxmlformats.org/drawingml/2006/table">
            <a:tbl>
              <a:tblPr/>
              <a:tblGrid>
                <a:gridCol w="504825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200" b="0" i="0" kern="1200" spc="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材料列表</a:t>
                      </a:r>
                      <a:endParaRPr lang="en-GB" altLang="zh-CN" sz="1200" b="0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B807A27-C3D7-F0A4-8CA0-963D77528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07001"/>
              </p:ext>
            </p:extLst>
          </p:nvPr>
        </p:nvGraphicFramePr>
        <p:xfrm>
          <a:off x="378598" y="3997598"/>
          <a:ext cx="30272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72">
                  <a:extLst>
                    <a:ext uri="{9D8B030D-6E8A-4147-A177-3AD203B41FA5}">
                      <a16:colId xmlns:a16="http://schemas.microsoft.com/office/drawing/2014/main" val="3482287193"/>
                    </a:ext>
                  </a:extLst>
                </a:gridCol>
                <a:gridCol w="1000539">
                  <a:extLst>
                    <a:ext uri="{9D8B030D-6E8A-4147-A177-3AD203B41FA5}">
                      <a16:colId xmlns:a16="http://schemas.microsoft.com/office/drawing/2014/main" val="3605927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材料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用途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9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Servo motor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＊</a:t>
                      </a:r>
                      <a:r>
                        <a:rPr kumimoji="0" lang="en-GB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字块升降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759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WS2812 LED Strip *35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编程灯光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9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PCA9685 Servo shield *3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电机控制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91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9V 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电源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83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主控板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97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耗材（原型使用木质</a:t>
                      </a: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PLA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）</a:t>
                      </a:r>
                      <a:endPara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altLang="zh-TW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kumimoji="0" lang="en-US" altLang="zh-TW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335280"/>
                  </a:ext>
                </a:extLst>
              </a:tr>
            </a:tbl>
          </a:graphicData>
        </a:graphic>
      </p:graphicFrame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5EA70FD-80D0-F311-88F9-F3FFEBA98338}"/>
              </a:ext>
            </a:extLst>
          </p:cNvPr>
          <p:cNvCxnSpPr/>
          <p:nvPr/>
        </p:nvCxnSpPr>
        <p:spPr>
          <a:xfrm>
            <a:off x="3331974" y="1285461"/>
            <a:ext cx="1538200" cy="86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39714BB5-B3AE-5E0A-F4CC-B8AD90305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30185"/>
              </p:ext>
            </p:extLst>
          </p:nvPr>
        </p:nvGraphicFramePr>
        <p:xfrm>
          <a:off x="4802972" y="1062404"/>
          <a:ext cx="2244184" cy="997177"/>
        </p:xfrm>
        <a:graphic>
          <a:graphicData uri="http://schemas.openxmlformats.org/drawingml/2006/table">
            <a:tbl>
              <a:tblPr/>
              <a:tblGrid>
                <a:gridCol w="2244184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9971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第一款原型 的 升降设计</a:t>
                      </a:r>
                      <a:endParaRPr lang="en-GB" altLang="zh-TW" sz="105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利用 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bevel</a:t>
                      </a: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gear</a:t>
                      </a: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和 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gear rack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尽量减少设计体积</a:t>
                      </a:r>
                      <a:endParaRPr lang="en-GB" altLang="zh-TW" sz="105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节省耗材</a:t>
                      </a:r>
                      <a:endParaRPr lang="en-GB" altLang="zh-TW" sz="105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融合文化于生活场景</a:t>
                      </a:r>
                      <a:endParaRPr lang="en-GB" altLang="zh-TW" sz="105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814D0BCE-79BC-DE21-BB2C-7EC9412A1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368196"/>
              </p:ext>
            </p:extLst>
          </p:nvPr>
        </p:nvGraphicFramePr>
        <p:xfrm>
          <a:off x="3676931" y="4652673"/>
          <a:ext cx="1875730" cy="1531620"/>
        </p:xfrm>
        <a:graphic>
          <a:graphicData uri="http://schemas.openxmlformats.org/drawingml/2006/table">
            <a:tbl>
              <a:tblPr/>
              <a:tblGrid>
                <a:gridCol w="187573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9971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原型测试</a:t>
                      </a:r>
                      <a:endParaRPr lang="en-GB" altLang="zh-TW" sz="105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利用</a:t>
                      </a:r>
                      <a:r>
                        <a:rPr lang="en-GB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打印制作不同原型，打印并安装于不同款式的电机和配合其他元件进行测试，优化设计。</a:t>
                      </a:r>
                      <a:br>
                        <a:rPr lang="en-GB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</a:br>
                      <a:br>
                        <a:rPr lang="en-GB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</a:br>
                      <a:r>
                        <a:rPr lang="zh-TW" altLang="en-US" sz="105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机器使用</a:t>
                      </a:r>
                      <a:br>
                        <a:rPr lang="en-GB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</a:br>
                      <a:r>
                        <a:rPr lang="en-US" altLang="zh-TW" sz="1050" b="0" i="0" kern="120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BambuLab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A1 Mini</a:t>
                      </a:r>
                      <a:b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</a:br>
                      <a:r>
                        <a:rPr lang="en-US" altLang="zh-TW" sz="1050" b="0" i="0" kern="120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BambuLab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P1S</a:t>
                      </a:r>
                      <a:endParaRPr lang="en-GB" altLang="zh-TW" sz="105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81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895CC-CAF5-28EF-F592-159D4C9A2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中度可信度描述已自动生成">
            <a:extLst>
              <a:ext uri="{FF2B5EF4-FFF2-40B4-BE49-F238E27FC236}">
                <a16:creationId xmlns:a16="http://schemas.microsoft.com/office/drawing/2014/main" id="{DF07B62F-3244-3C36-3870-2F08A4B2F0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20"/>
          <a:stretch/>
        </p:blipFill>
        <p:spPr>
          <a:xfrm>
            <a:off x="238375" y="3440632"/>
            <a:ext cx="5737053" cy="3417368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37516F76-BA70-4FB3-A225-BFF6DBC90304}"/>
              </a:ext>
            </a:extLst>
          </p:cNvPr>
          <p:cNvGraphicFramePr>
            <a:graphicFrameLocks noGrp="1"/>
          </p:cNvGraphicFramePr>
          <p:nvPr/>
        </p:nvGraphicFramePr>
        <p:xfrm>
          <a:off x="629499" y="789651"/>
          <a:ext cx="519430" cy="365760"/>
        </p:xfrm>
        <a:graphic>
          <a:graphicData uri="http://schemas.openxmlformats.org/drawingml/2006/table">
            <a:tbl>
              <a:tblPr/>
              <a:tblGrid>
                <a:gridCol w="51943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28" name="图形 27">
            <a:extLst>
              <a:ext uri="{FF2B5EF4-FFF2-40B4-BE49-F238E27FC236}">
                <a16:creationId xmlns:a16="http://schemas.microsoft.com/office/drawing/2014/main" id="{1E03ABB4-FF8E-8A80-5D5A-EDD3839D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670" y="445638"/>
            <a:ext cx="5872608" cy="470986"/>
          </a:xfrm>
          <a:prstGeom prst="rect">
            <a:avLst/>
          </a:prstGeom>
        </p:spPr>
      </p:pic>
      <p:sp>
        <p:nvSpPr>
          <p:cNvPr id="18" name="灯片编号占位符 24">
            <a:extLst>
              <a:ext uri="{FF2B5EF4-FFF2-40B4-BE49-F238E27FC236}">
                <a16:creationId xmlns:a16="http://schemas.microsoft.com/office/drawing/2014/main" id="{CFBCDCA8-53C8-A7A9-021F-D78DC890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2157" y="118011"/>
            <a:ext cx="407504" cy="365125"/>
          </a:xfrm>
        </p:spPr>
        <p:txBody>
          <a:bodyPr/>
          <a:lstStyle/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t>5</a:t>
            </a:fld>
            <a:endParaRPr lang="en-GB" sz="900">
              <a:solidFill>
                <a:srgbClr val="C29F84"/>
              </a:solidFill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478D3FBF-0623-6FCF-FFD6-6560012B1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739AA2A-BA10-15B1-41F9-281AB8451878}"/>
              </a:ext>
            </a:extLst>
          </p:cNvPr>
          <p:cNvCxnSpPr>
            <a:cxnSpLocks/>
          </p:cNvCxnSpPr>
          <p:nvPr/>
        </p:nvCxnSpPr>
        <p:spPr>
          <a:xfrm>
            <a:off x="6420677" y="686401"/>
            <a:ext cx="153956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  <a:gs pos="55000">
                  <a:schemeClr val="bg1"/>
                </a:gs>
              </a:gsLst>
              <a:lin ang="5400000" scaled="1"/>
            </a:gradFill>
            <a:prstDash val="sysDot"/>
            <a:tailEnd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3E6444F8-4689-9C2C-F8D3-9E25675C6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072502"/>
              </p:ext>
            </p:extLst>
          </p:nvPr>
        </p:nvGraphicFramePr>
        <p:xfrm>
          <a:off x="4184885" y="1285716"/>
          <a:ext cx="2605776" cy="1798320"/>
        </p:xfrm>
        <a:graphic>
          <a:graphicData uri="http://schemas.openxmlformats.org/drawingml/2006/table">
            <a:tbl>
              <a:tblPr/>
              <a:tblGrid>
                <a:gridCol w="2605776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9971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原型测试</a:t>
                      </a:r>
                      <a:endParaRPr lang="en-GB" altLang="zh-TW" sz="14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平衡打印质量和耗材数量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测试多个版本的原型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测试升降设计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减少体积（减少耗材和支撑）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耗材选择（</a:t>
                      </a:r>
                      <a:r>
                        <a:rPr lang="en-US" altLang="zh-TW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PLA PETG </a:t>
                      </a: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木</a:t>
                      </a:r>
                      <a:r>
                        <a:rPr lang="en-US" altLang="zh-TW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PLA</a:t>
                      </a: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）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打印设定（平整度与仿工艺）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26" name="图片 25">
            <a:extLst>
              <a:ext uri="{FF2B5EF4-FFF2-40B4-BE49-F238E27FC236}">
                <a16:creationId xmlns:a16="http://schemas.microsoft.com/office/drawing/2014/main" id="{74F22D30-558F-609A-2E01-EDC1B3B1099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71" y="1354832"/>
            <a:ext cx="3946971" cy="183538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F8B4396-7833-E212-13CE-06B09824208D}"/>
              </a:ext>
            </a:extLst>
          </p:cNvPr>
          <p:cNvSpPr txBox="1"/>
          <p:nvPr/>
        </p:nvSpPr>
        <p:spPr>
          <a:xfrm>
            <a:off x="2218587" y="2714704"/>
            <a:ext cx="1194173" cy="36933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Matte PLA</a:t>
            </a:r>
            <a:endParaRPr lang="en-GB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539CB7E-70FA-A3E3-5CC8-305128775D45}"/>
              </a:ext>
            </a:extLst>
          </p:cNvPr>
          <p:cNvSpPr txBox="1"/>
          <p:nvPr/>
        </p:nvSpPr>
        <p:spPr>
          <a:xfrm>
            <a:off x="383279" y="2705136"/>
            <a:ext cx="1201226" cy="36933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Wood</a:t>
            </a:r>
            <a:r>
              <a:rPr lang="zh-TW" altLang="en-US" dirty="0"/>
              <a:t> </a:t>
            </a:r>
            <a:r>
              <a:rPr lang="en-US" altLang="zh-TW" dirty="0"/>
              <a:t>PLA</a:t>
            </a:r>
            <a:endParaRPr lang="en-GB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0A83E7-5A13-4109-DE8A-5F7907E49DF1}"/>
              </a:ext>
            </a:extLst>
          </p:cNvPr>
          <p:cNvSpPr txBox="1"/>
          <p:nvPr/>
        </p:nvSpPr>
        <p:spPr>
          <a:xfrm>
            <a:off x="694661" y="1101050"/>
            <a:ext cx="713785" cy="36933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PETG</a:t>
            </a:r>
            <a:endParaRPr lang="en-GB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943D30D-C61A-EFDF-CC44-70C518068EDB}"/>
              </a:ext>
            </a:extLst>
          </p:cNvPr>
          <p:cNvSpPr txBox="1"/>
          <p:nvPr/>
        </p:nvSpPr>
        <p:spPr>
          <a:xfrm>
            <a:off x="1683293" y="975591"/>
            <a:ext cx="2264760" cy="52322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Wood PLA </a:t>
            </a:r>
          </a:p>
          <a:p>
            <a:pPr algn="ctr"/>
            <a:r>
              <a:rPr lang="en-US" altLang="zh-TW" sz="1400" dirty="0"/>
              <a:t>with flow setting</a:t>
            </a:r>
            <a:endParaRPr lang="en-GB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068FF7-8396-FA3D-ED34-1909EBD33D3A}"/>
              </a:ext>
            </a:extLst>
          </p:cNvPr>
          <p:cNvSpPr txBox="1"/>
          <p:nvPr/>
        </p:nvSpPr>
        <p:spPr>
          <a:xfrm>
            <a:off x="5074585" y="4820333"/>
            <a:ext cx="1349985" cy="64633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GB" altLang="zh-TW" dirty="0"/>
              <a:t>Assembling</a:t>
            </a:r>
            <a:br>
              <a:rPr lang="en-GB" altLang="zh-TW" dirty="0"/>
            </a:br>
            <a:r>
              <a:rPr lang="en-GB" altLang="zh-TW" dirty="0"/>
              <a:t>Design</a:t>
            </a:r>
            <a:endParaRPr lang="en-GB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3338E3-681F-0B3F-4AA7-AC05B824FA0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529" y="3429000"/>
            <a:ext cx="6123471" cy="3429000"/>
          </a:xfrm>
          <a:prstGeom prst="rect">
            <a:avLst/>
          </a:prstGeom>
        </p:spPr>
      </p:pic>
      <p:pic>
        <p:nvPicPr>
          <p:cNvPr id="3" name="图片 2" descr="图片包含 室内, 桌子, 小, 玩具&#10;&#10;描述已自动生成">
            <a:extLst>
              <a:ext uri="{FF2B5EF4-FFF2-40B4-BE49-F238E27FC236}">
                <a16:creationId xmlns:a16="http://schemas.microsoft.com/office/drawing/2014/main" id="{1E856DCA-A445-7FE3-DA03-B2DF7A94E9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003" y="983955"/>
            <a:ext cx="4532244" cy="25533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19061F-3356-E17E-4972-87E70362B1C8}"/>
              </a:ext>
            </a:extLst>
          </p:cNvPr>
          <p:cNvSpPr txBox="1"/>
          <p:nvPr/>
        </p:nvSpPr>
        <p:spPr>
          <a:xfrm>
            <a:off x="7022253" y="3198778"/>
            <a:ext cx="4312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TW" sz="1600" b="1" i="0" kern="1200" spc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Linear mechanism with servo motor</a:t>
            </a:r>
            <a:endParaRPr lang="en-GB" altLang="zh-TW" sz="1600" b="1" i="0" kern="1200" spc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29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5FD8-0D8E-26EE-63C9-7A623459D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房间的摆设布局&#10;&#10;中度可信度描述已自动生成">
            <a:extLst>
              <a:ext uri="{FF2B5EF4-FFF2-40B4-BE49-F238E27FC236}">
                <a16:creationId xmlns:a16="http://schemas.microsoft.com/office/drawing/2014/main" id="{8F916A6B-BEED-5C01-FBDB-1C576BC070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164" y="972531"/>
            <a:ext cx="5024028" cy="3118672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3CD04361-6F25-DE77-53F4-90EE28D256A7}"/>
              </a:ext>
            </a:extLst>
          </p:cNvPr>
          <p:cNvGraphicFramePr>
            <a:graphicFrameLocks noGrp="1"/>
          </p:cNvGraphicFramePr>
          <p:nvPr/>
        </p:nvGraphicFramePr>
        <p:xfrm>
          <a:off x="629499" y="789651"/>
          <a:ext cx="519430" cy="365760"/>
        </p:xfrm>
        <a:graphic>
          <a:graphicData uri="http://schemas.openxmlformats.org/drawingml/2006/table">
            <a:tbl>
              <a:tblPr/>
              <a:tblGrid>
                <a:gridCol w="51943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28" name="图形 27">
            <a:extLst>
              <a:ext uri="{FF2B5EF4-FFF2-40B4-BE49-F238E27FC236}">
                <a16:creationId xmlns:a16="http://schemas.microsoft.com/office/drawing/2014/main" id="{48B22BA3-5933-E22B-1D6D-409511006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670" y="445638"/>
            <a:ext cx="5872608" cy="470986"/>
          </a:xfrm>
          <a:prstGeom prst="rect">
            <a:avLst/>
          </a:prstGeom>
        </p:spPr>
      </p:pic>
      <p:sp>
        <p:nvSpPr>
          <p:cNvPr id="18" name="灯片编号占位符 24">
            <a:extLst>
              <a:ext uri="{FF2B5EF4-FFF2-40B4-BE49-F238E27FC236}">
                <a16:creationId xmlns:a16="http://schemas.microsoft.com/office/drawing/2014/main" id="{DFE66D82-119A-12C9-00E9-9B2491F6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2157" y="118011"/>
            <a:ext cx="407504" cy="365125"/>
          </a:xfrm>
        </p:spPr>
        <p:txBody>
          <a:bodyPr/>
          <a:lstStyle/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t>6</a:t>
            </a:fld>
            <a:endParaRPr lang="en-GB" sz="900">
              <a:solidFill>
                <a:srgbClr val="C29F84"/>
              </a:solidFill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AD94C9EB-079B-0457-A1D0-3B541C210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63A219-00F0-D789-DC32-5BA6E3E7C3B5}"/>
              </a:ext>
            </a:extLst>
          </p:cNvPr>
          <p:cNvCxnSpPr>
            <a:cxnSpLocks/>
          </p:cNvCxnSpPr>
          <p:nvPr/>
        </p:nvCxnSpPr>
        <p:spPr>
          <a:xfrm>
            <a:off x="6420677" y="686401"/>
            <a:ext cx="153956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  <a:gs pos="55000">
                  <a:schemeClr val="bg1"/>
                </a:gs>
              </a:gsLst>
              <a:lin ang="5400000" scaled="1"/>
            </a:gradFill>
            <a:prstDash val="sysDot"/>
            <a:tailEnd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A88F756A-FBAD-A264-7A9C-204B6041E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979568"/>
              </p:ext>
            </p:extLst>
          </p:nvPr>
        </p:nvGraphicFramePr>
        <p:xfrm>
          <a:off x="395670" y="1085341"/>
          <a:ext cx="4202834" cy="706767"/>
        </p:xfrm>
        <a:graphic>
          <a:graphicData uri="http://schemas.openxmlformats.org/drawingml/2006/table">
            <a:tbl>
              <a:tblPr/>
              <a:tblGrid>
                <a:gridCol w="4202834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7067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</a:t>
                      </a:r>
                      <a:r>
                        <a:rPr lang="zh-TW" altLang="en-US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控制 </a:t>
                      </a:r>
                      <a:r>
                        <a:rPr lang="en-US" altLang="zh-TW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LED </a:t>
                      </a:r>
                      <a:r>
                        <a:rPr lang="zh-TW" altLang="en-US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灯带和电机</a:t>
                      </a:r>
                      <a:endParaRPr lang="en-GB" altLang="zh-TW" sz="18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时间</a:t>
                      </a:r>
                      <a:r>
                        <a:rPr lang="en-US" altLang="zh-TW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TW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zh-TW" altLang="en-US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电机转动</a:t>
                      </a:r>
                      <a:r>
                        <a:rPr lang="en-GB" altLang="zh-TW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90</a:t>
                      </a:r>
                      <a:r>
                        <a:rPr lang="zh-TW" altLang="en-US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度、灯位亮起</a:t>
                      </a:r>
                      <a:endParaRPr lang="en-US" altLang="zh-TW" sz="18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D1C0BF7-23C9-FC73-BD21-CB82FE893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747815"/>
              </p:ext>
            </p:extLst>
          </p:nvPr>
        </p:nvGraphicFramePr>
        <p:xfrm>
          <a:off x="395670" y="2304550"/>
          <a:ext cx="4496525" cy="4133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2549">
                  <a:extLst>
                    <a:ext uri="{9D8B030D-6E8A-4147-A177-3AD203B41FA5}">
                      <a16:colId xmlns:a16="http://schemas.microsoft.com/office/drawing/2014/main" val="3482287193"/>
                    </a:ext>
                  </a:extLst>
                </a:gridCol>
                <a:gridCol w="1116988">
                  <a:extLst>
                    <a:ext uri="{9D8B030D-6E8A-4147-A177-3AD203B41FA5}">
                      <a16:colId xmlns:a16="http://schemas.microsoft.com/office/drawing/2014/main" val="3605927361"/>
                    </a:ext>
                  </a:extLst>
                </a:gridCol>
                <a:gridCol w="1116988">
                  <a:extLst>
                    <a:ext uri="{9D8B030D-6E8A-4147-A177-3AD203B41FA5}">
                      <a16:colId xmlns:a16="http://schemas.microsoft.com/office/drawing/2014/main" val="3824570443"/>
                    </a:ext>
                  </a:extLst>
                </a:gridCol>
              </a:tblGrid>
              <a:tr h="399412"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材料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用途 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价格</a:t>
                      </a:r>
                      <a:r>
                        <a:rPr kumimoji="0" lang="en-US" altLang="zh-TW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(RMB)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9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Servo motor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＊</a:t>
                      </a:r>
                      <a:r>
                        <a:rPr kumimoji="0" lang="en-GB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字块升降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759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WS2812 LED Strip *35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编程灯光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9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PCA9685 Servo shield *3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电机控制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91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M2 M3 M5 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螺丝螺母（主要）</a:t>
                      </a:r>
                      <a:endPara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装置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65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5V 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电源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83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主控板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97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耗材（原型使用木质</a:t>
                      </a: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PLA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及普通</a:t>
                      </a: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PLA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等 </a:t>
                      </a:r>
                      <a:r>
                        <a:rPr kumimoji="0" lang="en-GB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卷）打印使用</a:t>
                      </a:r>
                      <a:endPara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altLang="zh-TW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kumimoji="0" lang="en-US" altLang="zh-TW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335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Acrylic sheet 5MM customized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装置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5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铝型材</a:t>
                      </a:r>
                      <a:endPara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装置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200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78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总 </a:t>
                      </a:r>
                      <a:r>
                        <a:rPr kumimoji="0" lang="en-US" altLang="zh-TW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TOTAL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285151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00E5E2D3-F39E-252E-EDBD-4EF9E696864A}"/>
              </a:ext>
            </a:extLst>
          </p:cNvPr>
          <p:cNvGrpSpPr/>
          <p:nvPr/>
        </p:nvGrpSpPr>
        <p:grpSpPr>
          <a:xfrm>
            <a:off x="5425273" y="4333092"/>
            <a:ext cx="6766727" cy="2524908"/>
            <a:chOff x="5120473" y="2455805"/>
            <a:chExt cx="7987844" cy="2980551"/>
          </a:xfrm>
        </p:grpSpPr>
        <p:pic>
          <p:nvPicPr>
            <p:cNvPr id="21" name="图片 20" descr="电子仪器&#10;&#10;低可信度描述已自动生成">
              <a:extLst>
                <a:ext uri="{FF2B5EF4-FFF2-40B4-BE49-F238E27FC236}">
                  <a16:creationId xmlns:a16="http://schemas.microsoft.com/office/drawing/2014/main" id="{532D774B-A5B9-1971-BAE2-A3A2C094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0473" y="2455805"/>
              <a:ext cx="3970519" cy="2980551"/>
            </a:xfrm>
            <a:prstGeom prst="rect">
              <a:avLst/>
            </a:prstGeom>
          </p:spPr>
        </p:pic>
        <p:pic>
          <p:nvPicPr>
            <p:cNvPr id="5" name="图片 4" descr="图片包含 游戏机, 桌子, 电脑, 键盘&#10;&#10;描述已自动生成">
              <a:extLst>
                <a:ext uri="{FF2B5EF4-FFF2-40B4-BE49-F238E27FC236}">
                  <a16:creationId xmlns:a16="http://schemas.microsoft.com/office/drawing/2014/main" id="{F5224F3A-213F-FF50-9158-CC5F2CE23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7798" y="2455806"/>
              <a:ext cx="3970519" cy="2980550"/>
            </a:xfrm>
            <a:prstGeom prst="rect">
              <a:avLst/>
            </a:prstGeom>
          </p:spPr>
        </p:pic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60245AD-3EDB-A489-BBAD-4E4584DE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342532"/>
              </p:ext>
            </p:extLst>
          </p:nvPr>
        </p:nvGraphicFramePr>
        <p:xfrm>
          <a:off x="395670" y="1908313"/>
          <a:ext cx="4202834" cy="396237"/>
        </p:xfrm>
        <a:graphic>
          <a:graphicData uri="http://schemas.openxmlformats.org/drawingml/2006/table">
            <a:tbl>
              <a:tblPr/>
              <a:tblGrid>
                <a:gridCol w="4202834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3962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1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原型制作成本</a:t>
                      </a:r>
                      <a:endParaRPr lang="en-US" altLang="zh-TW" sz="11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13" name="图片 12" descr="桌子上摆放着黑色的机器&#10;&#10;中度可信度描述已自动生成">
            <a:extLst>
              <a:ext uri="{FF2B5EF4-FFF2-40B4-BE49-F238E27FC236}">
                <a16:creationId xmlns:a16="http://schemas.microsoft.com/office/drawing/2014/main" id="{40C27CE3-89CC-FF1D-720B-A2E614D034E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1"/>
          <a:stretch/>
        </p:blipFill>
        <p:spPr>
          <a:xfrm>
            <a:off x="9419984" y="1794290"/>
            <a:ext cx="2785268" cy="147515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1EB6B69-709F-797D-9736-FDAD8306B601}"/>
              </a:ext>
            </a:extLst>
          </p:cNvPr>
          <p:cNvSpPr txBox="1"/>
          <p:nvPr/>
        </p:nvSpPr>
        <p:spPr>
          <a:xfrm>
            <a:off x="4905448" y="5079816"/>
            <a:ext cx="12795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DengXian" panose="02010600030101010101" pitchFamily="2" charset="-122"/>
                <a:ea typeface="DengXian" panose="02010600030101010101" pitchFamily="2" charset="-122"/>
              </a:rPr>
              <a:t>LED</a:t>
            </a:r>
            <a:r>
              <a:rPr lang="zh-TW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灯位置</a:t>
            </a:r>
            <a:endParaRPr lang="en-GB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4D3738BB-7F10-DC12-BDBA-1992028CC59E}"/>
              </a:ext>
            </a:extLst>
          </p:cNvPr>
          <p:cNvCxnSpPr/>
          <p:nvPr/>
        </p:nvCxnSpPr>
        <p:spPr>
          <a:xfrm>
            <a:off x="6184965" y="5267739"/>
            <a:ext cx="374861" cy="1524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DB48E8A-39B5-3663-F851-3F7D05AA6284}"/>
              </a:ext>
            </a:extLst>
          </p:cNvPr>
          <p:cNvSpPr txBox="1"/>
          <p:nvPr/>
        </p:nvSpPr>
        <p:spPr>
          <a:xfrm>
            <a:off x="4918885" y="557412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电机</a:t>
            </a:r>
            <a:endParaRPr lang="en-GB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DC860DDB-A289-95A5-1F23-3ECD3B2D89BA}"/>
              </a:ext>
            </a:extLst>
          </p:cNvPr>
          <p:cNvCxnSpPr>
            <a:cxnSpLocks/>
          </p:cNvCxnSpPr>
          <p:nvPr/>
        </p:nvCxnSpPr>
        <p:spPr>
          <a:xfrm>
            <a:off x="5565216" y="5758788"/>
            <a:ext cx="1359045" cy="184666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D6CFE89-D810-CDA1-9327-662B2A39B1AB}"/>
              </a:ext>
            </a:extLst>
          </p:cNvPr>
          <p:cNvSpPr txBox="1"/>
          <p:nvPr/>
        </p:nvSpPr>
        <p:spPr>
          <a:xfrm>
            <a:off x="4912074" y="6068429"/>
            <a:ext cx="9156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DengXian" panose="02010600030101010101" pitchFamily="2" charset="-122"/>
                <a:ea typeface="DengXian" panose="02010600030101010101" pitchFamily="2" charset="-122"/>
              </a:rPr>
              <a:t>LED array</a:t>
            </a:r>
            <a:endParaRPr lang="en-GB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F92593C-D879-165C-067B-3B93EA87B470}"/>
              </a:ext>
            </a:extLst>
          </p:cNvPr>
          <p:cNvCxnSpPr>
            <a:cxnSpLocks/>
          </p:cNvCxnSpPr>
          <p:nvPr/>
        </p:nvCxnSpPr>
        <p:spPr>
          <a:xfrm>
            <a:off x="5827709" y="6240701"/>
            <a:ext cx="10965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34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木桌子上&#10;&#10;低可信度描述已自动生成">
            <a:extLst>
              <a:ext uri="{FF2B5EF4-FFF2-40B4-BE49-F238E27FC236}">
                <a16:creationId xmlns:a16="http://schemas.microsoft.com/office/drawing/2014/main" id="{29F21E13-B40F-4779-09F1-6215844938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278" y="1185286"/>
            <a:ext cx="3375932" cy="2531949"/>
          </a:xfrm>
          <a:prstGeom prst="rect">
            <a:avLst/>
          </a:prstGeom>
        </p:spPr>
      </p:pic>
      <p:pic>
        <p:nvPicPr>
          <p:cNvPr id="6" name="图片 5" descr="砖墙上&#10;&#10;中度可信度描述已自动生成">
            <a:extLst>
              <a:ext uri="{FF2B5EF4-FFF2-40B4-BE49-F238E27FC236}">
                <a16:creationId xmlns:a16="http://schemas.microsoft.com/office/drawing/2014/main" id="{89C4C78D-79E3-9A82-AC96-77EA202375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5287"/>
            <a:ext cx="7792278" cy="360109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81F16F69-B7BF-6CB4-73E1-3FA322410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670" y="445638"/>
            <a:ext cx="6581600" cy="460201"/>
          </a:xfrm>
          <a:prstGeom prst="rect">
            <a:avLst/>
          </a:prstGeom>
        </p:spPr>
      </p:pic>
      <p:sp>
        <p:nvSpPr>
          <p:cNvPr id="7" name="灯片编号占位符 24">
            <a:extLst>
              <a:ext uri="{FF2B5EF4-FFF2-40B4-BE49-F238E27FC236}">
                <a16:creationId xmlns:a16="http://schemas.microsoft.com/office/drawing/2014/main" id="{8497CA6D-8226-3EF3-893E-3FB3A87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2157" y="118011"/>
            <a:ext cx="407504" cy="365125"/>
          </a:xfrm>
        </p:spPr>
        <p:txBody>
          <a:bodyPr/>
          <a:lstStyle/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t>7</a:t>
            </a:fld>
            <a:endParaRPr lang="en-GB" sz="900">
              <a:solidFill>
                <a:srgbClr val="C29F84"/>
              </a:solidFill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7A7105B8-1C99-FD77-D1A8-695A98FFE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pic>
        <p:nvPicPr>
          <p:cNvPr id="4" name="图片 3" descr="图片包含 游戏机, 键盘&#10;&#10;描述已自动生成">
            <a:extLst>
              <a:ext uri="{FF2B5EF4-FFF2-40B4-BE49-F238E27FC236}">
                <a16:creationId xmlns:a16="http://schemas.microsoft.com/office/drawing/2014/main" id="{B049846B-CADD-C7F3-E295-47B377AE1AE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070" y="3136614"/>
            <a:ext cx="4909930" cy="3721385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F57F597-73E1-5AE2-DEE0-E1746AF04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67199"/>
              </p:ext>
            </p:extLst>
          </p:nvPr>
        </p:nvGraphicFramePr>
        <p:xfrm>
          <a:off x="395670" y="4882478"/>
          <a:ext cx="4814283" cy="1705039"/>
        </p:xfrm>
        <a:graphic>
          <a:graphicData uri="http://schemas.openxmlformats.org/drawingml/2006/table">
            <a:tbl>
              <a:tblPr/>
              <a:tblGrid>
                <a:gridCol w="4814283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在红鸟空间以外</a:t>
                      </a:r>
                      <a:r>
                        <a:rPr lang="en-GB" altLang="zh-TW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 </a:t>
                      </a: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配合</a:t>
                      </a:r>
                      <a:r>
                        <a:rPr lang="zh-CN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传统工艺</a:t>
                      </a: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的文化传承</a:t>
                      </a:r>
                      <a:endParaRPr lang="en-GB" altLang="zh-CN" sz="12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活字工艺多使用木雕或金属字块，文创发展可利用真实工艺的字块，配合</a:t>
                      </a:r>
                      <a:r>
                        <a:rPr lang="en-GB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en-US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打印建造组装工具，以</a:t>
                      </a:r>
                      <a:r>
                        <a:rPr lang="en-US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DIY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文化结合文创；</a:t>
                      </a:r>
                      <a:endParaRPr lang="en-GB" altLang="zh-TW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实现个性化定制，消费者可以根据自己的需求和喜好定制活字，</a:t>
                      </a:r>
                      <a:br>
                        <a:rPr lang="en-US" altLang="zh-CN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</a:b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提高产品的设计个性化程度</a:t>
                      </a:r>
                      <a:r>
                        <a:rPr lang="en-US" altLang="zh-CN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利用更多不同的材料打印，可结合環保的文化推广</a:t>
                      </a:r>
                      <a:endParaRPr lang="en-GB" altLang="zh-TW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99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D4A426-C807-F4C6-5E0E-D9465BCA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8</a:t>
            </a:fld>
            <a:endParaRPr lang="en-GB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FC5FF4-AFB2-AC33-D48A-00D1752DF6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931" y="583324"/>
            <a:ext cx="10163555" cy="56913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FA33ED-3334-03EF-9222-E78139DA3C68}"/>
              </a:ext>
            </a:extLst>
          </p:cNvPr>
          <p:cNvSpPr txBox="1"/>
          <p:nvPr/>
        </p:nvSpPr>
        <p:spPr>
          <a:xfrm>
            <a:off x="3347543" y="1686910"/>
            <a:ext cx="505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/>
              <a:t>0123456</a:t>
            </a:r>
            <a:endParaRPr lang="LID4096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238ECD-C764-034C-AF39-AED1CE9B24E8}"/>
              </a:ext>
            </a:extLst>
          </p:cNvPr>
          <p:cNvSpPr txBox="1"/>
          <p:nvPr/>
        </p:nvSpPr>
        <p:spPr>
          <a:xfrm>
            <a:off x="3347544" y="3325584"/>
            <a:ext cx="50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/>
              <a:t>456789</a:t>
            </a:r>
            <a:r>
              <a:rPr lang="en-US" dirty="0">
                <a:highlight>
                  <a:srgbClr val="FFFF00"/>
                </a:highlight>
              </a:rPr>
              <a:t>0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1E97A8-31B4-6F64-7092-4389B7535DF0}"/>
              </a:ext>
            </a:extLst>
          </p:cNvPr>
          <p:cNvSpPr txBox="1"/>
          <p:nvPr/>
        </p:nvSpPr>
        <p:spPr>
          <a:xfrm>
            <a:off x="3347544" y="4077544"/>
            <a:ext cx="50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/>
              <a:t>1234567</a:t>
            </a:r>
            <a:endParaRPr lang="LID4096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4ED0C2-DCF9-F5AD-6C23-6FFD5FE6F070}"/>
              </a:ext>
            </a:extLst>
          </p:cNvPr>
          <p:cNvSpPr txBox="1"/>
          <p:nvPr/>
        </p:nvSpPr>
        <p:spPr>
          <a:xfrm>
            <a:off x="3347544" y="2506247"/>
            <a:ext cx="50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/>
              <a:t>789</a:t>
            </a:r>
            <a:r>
              <a:rPr lang="en-US" dirty="0">
                <a:highlight>
                  <a:srgbClr val="FFFF00"/>
                </a:highlight>
              </a:rPr>
              <a:t>0</a:t>
            </a:r>
            <a:r>
              <a:rPr lang="en-US" dirty="0"/>
              <a:t>123</a:t>
            </a:r>
            <a:endParaRPr lang="LID4096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71B7E3-3939-8B0F-094E-128380AFC6ED}"/>
              </a:ext>
            </a:extLst>
          </p:cNvPr>
          <p:cNvSpPr txBox="1"/>
          <p:nvPr/>
        </p:nvSpPr>
        <p:spPr>
          <a:xfrm>
            <a:off x="3347543" y="4734441"/>
            <a:ext cx="505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/>
              <a:t>89</a:t>
            </a:r>
            <a:r>
              <a:rPr lang="en-US" dirty="0">
                <a:highlight>
                  <a:srgbClr val="FFFF00"/>
                </a:highlight>
              </a:rPr>
              <a:t>0</a:t>
            </a:r>
            <a:r>
              <a:rPr lang="en-US" dirty="0"/>
              <a:t>1234</a:t>
            </a:r>
            <a:endParaRPr lang="LID4096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57EA92-5870-1E46-75BC-88C01818A1CA}"/>
              </a:ext>
            </a:extLst>
          </p:cNvPr>
          <p:cNvSpPr txBox="1"/>
          <p:nvPr/>
        </p:nvSpPr>
        <p:spPr>
          <a:xfrm>
            <a:off x="2322784" y="2354732"/>
            <a:ext cx="308098" cy="344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1</a:t>
            </a:r>
          </a:p>
          <a:p>
            <a:pPr>
              <a:lnSpc>
                <a:spcPct val="250000"/>
              </a:lnSpc>
            </a:pPr>
            <a:endParaRPr lang="en-US" dirty="0"/>
          </a:p>
          <a:p>
            <a:pPr>
              <a:lnSpc>
                <a:spcPct val="250000"/>
              </a:lnSpc>
            </a:pPr>
            <a:r>
              <a:rPr lang="en-US" dirty="0"/>
              <a:t>2</a:t>
            </a:r>
          </a:p>
          <a:p>
            <a:pPr>
              <a:lnSpc>
                <a:spcPct val="250000"/>
              </a:lnSpc>
            </a:pPr>
            <a:r>
              <a:rPr lang="en-US" dirty="0"/>
              <a:t>3</a:t>
            </a:r>
          </a:p>
          <a:p>
            <a:pPr>
              <a:lnSpc>
                <a:spcPct val="250000"/>
              </a:lnSpc>
            </a:pPr>
            <a:endParaRPr lang="LID4096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F51851-4EDA-F9C2-1A47-39ED3EB76C15}"/>
              </a:ext>
            </a:extLst>
          </p:cNvPr>
          <p:cNvSpPr txBox="1"/>
          <p:nvPr/>
        </p:nvSpPr>
        <p:spPr>
          <a:xfrm>
            <a:off x="1709642" y="417568"/>
            <a:ext cx="263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35 LEDs = 0 - 34</a:t>
            </a:r>
          </a:p>
        </p:txBody>
      </p:sp>
    </p:spTree>
    <p:extLst>
      <p:ext uri="{BB962C8B-B14F-4D97-AF65-F5344CB8AC3E}">
        <p14:creationId xmlns:p14="http://schemas.microsoft.com/office/powerpoint/2010/main" val="175343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2A3E3-996F-0DD0-C42D-7D875B8AD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F81FF2-E5EF-69DE-2315-328D652B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9</a:t>
            </a:fld>
            <a:endParaRPr lang="en-GB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626457-E55D-2E8D-1C39-EB5B7A167D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931" y="583324"/>
            <a:ext cx="10163555" cy="56913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3B2D27-9B49-2B15-32D6-DFF22CE395BE}"/>
              </a:ext>
            </a:extLst>
          </p:cNvPr>
          <p:cNvSpPr txBox="1"/>
          <p:nvPr/>
        </p:nvSpPr>
        <p:spPr>
          <a:xfrm>
            <a:off x="3184633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0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08FDE-C26C-9655-ABC1-143C56F83A66}"/>
              </a:ext>
            </a:extLst>
          </p:cNvPr>
          <p:cNvSpPr txBox="1"/>
          <p:nvPr/>
        </p:nvSpPr>
        <p:spPr>
          <a:xfrm>
            <a:off x="3951888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D74A48-B0D8-B2D6-42E5-0CF1331281EA}"/>
              </a:ext>
            </a:extLst>
          </p:cNvPr>
          <p:cNvSpPr txBox="1"/>
          <p:nvPr/>
        </p:nvSpPr>
        <p:spPr>
          <a:xfrm>
            <a:off x="4719143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2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FE909E-3E0B-85E3-7237-369416852D99}"/>
              </a:ext>
            </a:extLst>
          </p:cNvPr>
          <p:cNvSpPr txBox="1"/>
          <p:nvPr/>
        </p:nvSpPr>
        <p:spPr>
          <a:xfrm>
            <a:off x="5517535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3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F74516-FC77-FD58-B542-0B033C9CECE7}"/>
              </a:ext>
            </a:extLst>
          </p:cNvPr>
          <p:cNvSpPr txBox="1"/>
          <p:nvPr/>
        </p:nvSpPr>
        <p:spPr>
          <a:xfrm>
            <a:off x="6315927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4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D08D29-0001-22B1-E778-AADFBAA1FF40}"/>
              </a:ext>
            </a:extLst>
          </p:cNvPr>
          <p:cNvSpPr txBox="1"/>
          <p:nvPr/>
        </p:nvSpPr>
        <p:spPr>
          <a:xfrm>
            <a:off x="7114319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5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1DB272-EFF8-2446-5F9C-4C239C2FEAEC}"/>
              </a:ext>
            </a:extLst>
          </p:cNvPr>
          <p:cNvSpPr txBox="1"/>
          <p:nvPr/>
        </p:nvSpPr>
        <p:spPr>
          <a:xfrm>
            <a:off x="7907337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6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B2E7D5-2283-55E1-F842-33A08C08AD7C}"/>
              </a:ext>
            </a:extLst>
          </p:cNvPr>
          <p:cNvSpPr txBox="1"/>
          <p:nvPr/>
        </p:nvSpPr>
        <p:spPr>
          <a:xfrm>
            <a:off x="3184633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7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0B62062-771D-9F4A-B585-1594592B6FC3}"/>
              </a:ext>
            </a:extLst>
          </p:cNvPr>
          <p:cNvSpPr txBox="1"/>
          <p:nvPr/>
        </p:nvSpPr>
        <p:spPr>
          <a:xfrm>
            <a:off x="3951888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8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0940334-5CD5-566A-98E2-3398F26F2DE9}"/>
              </a:ext>
            </a:extLst>
          </p:cNvPr>
          <p:cNvSpPr txBox="1"/>
          <p:nvPr/>
        </p:nvSpPr>
        <p:spPr>
          <a:xfrm>
            <a:off x="4719143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9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FA6AB6F-BCBD-E2C6-C102-D26C2666C1EC}"/>
              </a:ext>
            </a:extLst>
          </p:cNvPr>
          <p:cNvSpPr txBox="1"/>
          <p:nvPr/>
        </p:nvSpPr>
        <p:spPr>
          <a:xfrm>
            <a:off x="5517535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10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8CFDCF8-5221-755A-1239-3B6DB0A72D50}"/>
              </a:ext>
            </a:extLst>
          </p:cNvPr>
          <p:cNvSpPr txBox="1"/>
          <p:nvPr/>
        </p:nvSpPr>
        <p:spPr>
          <a:xfrm>
            <a:off x="6315927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11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0A2D013-1347-55F8-FB2D-0EEA5775BC2C}"/>
              </a:ext>
            </a:extLst>
          </p:cNvPr>
          <p:cNvSpPr txBox="1"/>
          <p:nvPr/>
        </p:nvSpPr>
        <p:spPr>
          <a:xfrm>
            <a:off x="7114319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12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A2B42D2-B1AA-9FCA-FE20-F8B13D9409B4}"/>
              </a:ext>
            </a:extLst>
          </p:cNvPr>
          <p:cNvSpPr txBox="1"/>
          <p:nvPr/>
        </p:nvSpPr>
        <p:spPr>
          <a:xfrm>
            <a:off x="7907337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13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BEB1CC3-0BE5-49E4-B2A4-68C7DA00B222}"/>
              </a:ext>
            </a:extLst>
          </p:cNvPr>
          <p:cNvSpPr txBox="1"/>
          <p:nvPr/>
        </p:nvSpPr>
        <p:spPr>
          <a:xfrm>
            <a:off x="3184633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14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DCAEDD2-44B7-E873-D246-55D88815AFAF}"/>
              </a:ext>
            </a:extLst>
          </p:cNvPr>
          <p:cNvSpPr txBox="1"/>
          <p:nvPr/>
        </p:nvSpPr>
        <p:spPr>
          <a:xfrm>
            <a:off x="3951888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15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A7E3926-1A45-8E86-FF14-993A2FD8E1C2}"/>
              </a:ext>
            </a:extLst>
          </p:cNvPr>
          <p:cNvSpPr txBox="1"/>
          <p:nvPr/>
        </p:nvSpPr>
        <p:spPr>
          <a:xfrm>
            <a:off x="4719143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0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4D4F989-60B3-46AD-A3E4-023DA3A53D98}"/>
              </a:ext>
            </a:extLst>
          </p:cNvPr>
          <p:cNvSpPr txBox="1"/>
          <p:nvPr/>
        </p:nvSpPr>
        <p:spPr>
          <a:xfrm>
            <a:off x="5517535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971D01-BD19-1AFC-D7C0-13F1F7093C63}"/>
              </a:ext>
            </a:extLst>
          </p:cNvPr>
          <p:cNvSpPr txBox="1"/>
          <p:nvPr/>
        </p:nvSpPr>
        <p:spPr>
          <a:xfrm>
            <a:off x="6315927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2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C5B599-C858-82D8-7732-40FFE7027B41}"/>
              </a:ext>
            </a:extLst>
          </p:cNvPr>
          <p:cNvSpPr txBox="1"/>
          <p:nvPr/>
        </p:nvSpPr>
        <p:spPr>
          <a:xfrm>
            <a:off x="7114319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3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8DFAAAF-9DE9-5986-A47D-337C3D54475F}"/>
              </a:ext>
            </a:extLst>
          </p:cNvPr>
          <p:cNvSpPr txBox="1"/>
          <p:nvPr/>
        </p:nvSpPr>
        <p:spPr>
          <a:xfrm>
            <a:off x="7907337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4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7A6F9E2-E604-D68C-9857-9DF1630142C3}"/>
              </a:ext>
            </a:extLst>
          </p:cNvPr>
          <p:cNvSpPr txBox="1"/>
          <p:nvPr/>
        </p:nvSpPr>
        <p:spPr>
          <a:xfrm>
            <a:off x="3184633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5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A27DE11-3C33-47E4-80F5-B1452A6FBF7C}"/>
              </a:ext>
            </a:extLst>
          </p:cNvPr>
          <p:cNvSpPr txBox="1"/>
          <p:nvPr/>
        </p:nvSpPr>
        <p:spPr>
          <a:xfrm>
            <a:off x="3951888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6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FB7E0E-3B7E-9CF6-3144-E744382F5470}"/>
              </a:ext>
            </a:extLst>
          </p:cNvPr>
          <p:cNvSpPr txBox="1"/>
          <p:nvPr/>
        </p:nvSpPr>
        <p:spPr>
          <a:xfrm>
            <a:off x="4719143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7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3CDCEC4-8BDB-9AF4-2904-9F98DCC52B95}"/>
              </a:ext>
            </a:extLst>
          </p:cNvPr>
          <p:cNvSpPr txBox="1"/>
          <p:nvPr/>
        </p:nvSpPr>
        <p:spPr>
          <a:xfrm>
            <a:off x="5517535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8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2DF08F6-AD6D-D5CA-A95C-3CD7AF2E9F3F}"/>
              </a:ext>
            </a:extLst>
          </p:cNvPr>
          <p:cNvSpPr txBox="1"/>
          <p:nvPr/>
        </p:nvSpPr>
        <p:spPr>
          <a:xfrm>
            <a:off x="6315927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9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5F94843-B74A-20D8-6B40-137153DD3006}"/>
              </a:ext>
            </a:extLst>
          </p:cNvPr>
          <p:cNvSpPr txBox="1"/>
          <p:nvPr/>
        </p:nvSpPr>
        <p:spPr>
          <a:xfrm>
            <a:off x="7114319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10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C9ABE8E-77BD-0FBF-5634-4443B9895A56}"/>
              </a:ext>
            </a:extLst>
          </p:cNvPr>
          <p:cNvSpPr txBox="1"/>
          <p:nvPr/>
        </p:nvSpPr>
        <p:spPr>
          <a:xfrm>
            <a:off x="7907337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11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BA3593C-4A81-9C42-295E-4AB53423FB00}"/>
              </a:ext>
            </a:extLst>
          </p:cNvPr>
          <p:cNvSpPr txBox="1"/>
          <p:nvPr/>
        </p:nvSpPr>
        <p:spPr>
          <a:xfrm>
            <a:off x="3184633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12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8BF4B4E-27B8-7C1A-447B-5E14B9E6EEAD}"/>
              </a:ext>
            </a:extLst>
          </p:cNvPr>
          <p:cNvSpPr txBox="1"/>
          <p:nvPr/>
        </p:nvSpPr>
        <p:spPr>
          <a:xfrm>
            <a:off x="3951888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13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E6FEB3D-7232-BED6-1A64-71DADEE144B0}"/>
              </a:ext>
            </a:extLst>
          </p:cNvPr>
          <p:cNvSpPr txBox="1"/>
          <p:nvPr/>
        </p:nvSpPr>
        <p:spPr>
          <a:xfrm>
            <a:off x="4719143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14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CE6CDE1-C88E-AAB2-9D41-61F1BB26586D}"/>
              </a:ext>
            </a:extLst>
          </p:cNvPr>
          <p:cNvSpPr txBox="1"/>
          <p:nvPr/>
        </p:nvSpPr>
        <p:spPr>
          <a:xfrm>
            <a:off x="5517535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15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21A1814-57AF-F95E-66AE-06027249F786}"/>
              </a:ext>
            </a:extLst>
          </p:cNvPr>
          <p:cNvSpPr txBox="1"/>
          <p:nvPr/>
        </p:nvSpPr>
        <p:spPr>
          <a:xfrm>
            <a:off x="6315927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0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23BB880-5F08-C0DA-042C-832CC387A22E}"/>
              </a:ext>
            </a:extLst>
          </p:cNvPr>
          <p:cNvSpPr txBox="1"/>
          <p:nvPr/>
        </p:nvSpPr>
        <p:spPr>
          <a:xfrm>
            <a:off x="7114319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6A7D76F-877C-0ADF-E7B5-605E2C218BA6}"/>
              </a:ext>
            </a:extLst>
          </p:cNvPr>
          <p:cNvSpPr txBox="1"/>
          <p:nvPr/>
        </p:nvSpPr>
        <p:spPr>
          <a:xfrm>
            <a:off x="7907337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2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FDB241-CBE2-5D31-423F-D1838F13E69F}"/>
              </a:ext>
            </a:extLst>
          </p:cNvPr>
          <p:cNvSpPr txBox="1"/>
          <p:nvPr/>
        </p:nvSpPr>
        <p:spPr>
          <a:xfrm>
            <a:off x="1709642" y="417568"/>
            <a:ext cx="3262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35 motors = 0-15 x 3</a:t>
            </a:r>
          </a:p>
        </p:txBody>
      </p:sp>
    </p:spTree>
    <p:extLst>
      <p:ext uri="{BB962C8B-B14F-4D97-AF65-F5344CB8AC3E}">
        <p14:creationId xmlns:p14="http://schemas.microsoft.com/office/powerpoint/2010/main" val="373569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A2860DD7651E4D8B9B5EF13EDC51F4" ma:contentTypeVersion="12" ma:contentTypeDescription="Create a new document." ma:contentTypeScope="" ma:versionID="e1acd3a56daec19632724122fcc4873c">
  <xsd:schema xmlns:xsd="http://www.w3.org/2001/XMLSchema" xmlns:xs="http://www.w3.org/2001/XMLSchema" xmlns:p="http://schemas.microsoft.com/office/2006/metadata/properties" xmlns:ns3="bf16fe3e-7563-400b-8aed-5ba34f0ebee8" xmlns:ns4="a29ffac6-5798-483b-9dd7-90584b85eda9" targetNamespace="http://schemas.microsoft.com/office/2006/metadata/properties" ma:root="true" ma:fieldsID="3ec65cd59f668eb47aea1cee1b68e4dd" ns3:_="" ns4:_="">
    <xsd:import namespace="bf16fe3e-7563-400b-8aed-5ba34f0ebee8"/>
    <xsd:import namespace="a29ffac6-5798-483b-9dd7-90584b85ed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16fe3e-7563-400b-8aed-5ba34f0eb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ffac6-5798-483b-9dd7-90584b85eda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16fe3e-7563-400b-8aed-5ba34f0ebee8" xsi:nil="true"/>
  </documentManagement>
</p:properties>
</file>

<file path=customXml/itemProps1.xml><?xml version="1.0" encoding="utf-8"?>
<ds:datastoreItem xmlns:ds="http://schemas.openxmlformats.org/officeDocument/2006/customXml" ds:itemID="{CEA070B7-6751-4FCC-BD78-3F00DF1104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92B5C3-1C5A-4D25-A754-1B2B9FE86894}">
  <ds:schemaRefs>
    <ds:schemaRef ds:uri="a29ffac6-5798-483b-9dd7-90584b85eda9"/>
    <ds:schemaRef ds:uri="bf16fe3e-7563-400b-8aed-5ba34f0ebe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D4FDAFD-108A-4CAE-A89F-619B8CA50CAC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bf16fe3e-7563-400b-8aed-5ba34f0ebee8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a29ffac6-5798-483b-9dd7-90584b85eda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632</Words>
  <Application>Microsoft Office PowerPoint</Application>
  <PresentationFormat>宽屏</PresentationFormat>
  <Paragraphs>158</Paragraphs>
  <Slides>15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Microsoft YaHei</vt:lpstr>
      <vt:lpstr>DengXian</vt:lpstr>
      <vt:lpstr>Aptos</vt:lpstr>
      <vt:lpstr>Aptos Display</vt:lpstr>
      <vt:lpstr>Aptos Narrow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 Man CHOI</dc:creator>
  <cp:lastModifiedBy>Ka Man CHOI</cp:lastModifiedBy>
  <cp:revision>21</cp:revision>
  <dcterms:created xsi:type="dcterms:W3CDTF">2024-10-17T17:44:02Z</dcterms:created>
  <dcterms:modified xsi:type="dcterms:W3CDTF">2024-12-07T05:18:48Z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0x01010061A2860DD7651E4D8B9B5EF13EDC51F4</vt:lpwstr>
  </property>
</Properties>
</file>